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1"/>
  </p:notesMasterIdLst>
  <p:sldIdLst>
    <p:sldId id="256" r:id="rId5"/>
    <p:sldId id="257" r:id="rId6"/>
    <p:sldId id="258" r:id="rId7"/>
    <p:sldId id="259" r:id="rId8"/>
    <p:sldId id="260" r:id="rId9"/>
    <p:sldId id="271" r:id="rId10"/>
    <p:sldId id="261" r:id="rId11"/>
    <p:sldId id="262" r:id="rId12"/>
    <p:sldId id="263" r:id="rId13"/>
    <p:sldId id="264" r:id="rId14"/>
    <p:sldId id="265" r:id="rId15"/>
    <p:sldId id="266" r:id="rId16"/>
    <p:sldId id="267" r:id="rId17"/>
    <p:sldId id="269" r:id="rId18"/>
    <p:sldId id="268"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0" d="100"/>
          <a:sy n="80" d="100"/>
        </p:scale>
        <p:origin x="3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1CF3E-4AF9-4B60-A955-F1300F97680B}"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7E4F-FEF6-4A5E-BB5F-C275FD219DB1}" type="slidenum">
              <a:rPr lang="en-US" smtClean="0"/>
              <a:t>‹#›</a:t>
            </a:fld>
            <a:endParaRPr lang="en-US"/>
          </a:p>
        </p:txBody>
      </p:sp>
    </p:spTree>
    <p:extLst>
      <p:ext uri="{BB962C8B-B14F-4D97-AF65-F5344CB8AC3E}">
        <p14:creationId xmlns:p14="http://schemas.microsoft.com/office/powerpoint/2010/main" val="407404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highlight>
                  <a:srgbClr val="FFFF00"/>
                </a:highlight>
              </a:rPr>
              <a:t>[Distribute survey in multiple languages and collect.  Inform parents that the completed survey will be collected at the end of the meeting or by the classroom teacher.  All completed surveys should be returned to  the parent involvement contact]</a:t>
            </a:r>
          </a:p>
          <a:p>
            <a:pPr marL="0" indent="0">
              <a:buNone/>
            </a:pPr>
            <a:r>
              <a:rPr lang="en-US" sz="1200" dirty="0">
                <a:highlight>
                  <a:srgbClr val="FFFF00"/>
                </a:highlight>
              </a:rPr>
              <a:t>[The PI contact will complete Compilation of Survey results using template from Title I SharePoint Site.]</a:t>
            </a:r>
          </a:p>
          <a:p>
            <a:endParaRPr lang="en-US" dirty="0"/>
          </a:p>
        </p:txBody>
      </p:sp>
      <p:sp>
        <p:nvSpPr>
          <p:cNvPr id="4" name="Slide Number Placeholder 3"/>
          <p:cNvSpPr>
            <a:spLocks noGrp="1"/>
          </p:cNvSpPr>
          <p:nvPr>
            <p:ph type="sldNum" sz="quarter" idx="5"/>
          </p:nvPr>
        </p:nvSpPr>
        <p:spPr/>
        <p:txBody>
          <a:bodyPr/>
          <a:lstStyle/>
          <a:p>
            <a:fld id="{E2307E4F-FEF6-4A5E-BB5F-C275FD219DB1}" type="slidenum">
              <a:rPr lang="en-US" smtClean="0"/>
              <a:t>13</a:t>
            </a:fld>
            <a:endParaRPr lang="en-US"/>
          </a:p>
        </p:txBody>
      </p:sp>
    </p:spTree>
    <p:extLst>
      <p:ext uri="{BB962C8B-B14F-4D97-AF65-F5344CB8AC3E}">
        <p14:creationId xmlns:p14="http://schemas.microsoft.com/office/powerpoint/2010/main" val="42774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178100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106331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868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80986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743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600646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231127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365513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2088453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39AD5-EC06-4B7C-93A8-10AE326FA71F}" type="datetimeFigureOut">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61465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239AD5-EC06-4B7C-93A8-10AE326FA71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314550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39AD5-EC06-4B7C-93A8-10AE326FA71F}" type="datetimeFigureOut">
              <a:rPr lang="en-US" smtClean="0"/>
              <a:t>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255517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239AD5-EC06-4B7C-93A8-10AE326FA71F}" type="datetimeFigureOut">
              <a:rPr lang="en-US" smtClean="0"/>
              <a:t>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62814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9AD5-EC06-4B7C-93A8-10AE326FA71F}" type="datetimeFigureOut">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160388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239AD5-EC06-4B7C-93A8-10AE326FA71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214143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239AD5-EC06-4B7C-93A8-10AE326FA71F}" type="datetimeFigureOut">
              <a:rPr lang="en-US" smtClean="0"/>
              <a:t>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AB357-C16C-4406-AE05-520446E27A3D}" type="slidenum">
              <a:rPr lang="en-US" smtClean="0"/>
              <a:t>‹#›</a:t>
            </a:fld>
            <a:endParaRPr lang="en-US"/>
          </a:p>
        </p:txBody>
      </p:sp>
    </p:spTree>
    <p:extLst>
      <p:ext uri="{BB962C8B-B14F-4D97-AF65-F5344CB8AC3E}">
        <p14:creationId xmlns:p14="http://schemas.microsoft.com/office/powerpoint/2010/main" val="32651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239AD5-EC06-4B7C-93A8-10AE326FA71F}" type="datetimeFigureOut">
              <a:rPr lang="en-US" smtClean="0"/>
              <a:t>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2BAB357-C16C-4406-AE05-520446E27A3D}" type="slidenum">
              <a:rPr lang="en-US" smtClean="0"/>
              <a:t>‹#›</a:t>
            </a:fld>
            <a:endParaRPr lang="en-US"/>
          </a:p>
        </p:txBody>
      </p:sp>
    </p:spTree>
    <p:extLst>
      <p:ext uri="{BB962C8B-B14F-4D97-AF65-F5344CB8AC3E}">
        <p14:creationId xmlns:p14="http://schemas.microsoft.com/office/powerpoint/2010/main" val="9284223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forms.gle/Weo16E5yK77htMU5A" TargetMode="External"/><Relationship Id="rId5" Type="http://schemas.openxmlformats.org/officeDocument/2006/relationships/hyperlink" Target="https://forms.gle/ZHTgQ5B7xgTa9toL9" TargetMode="External"/><Relationship Id="rId4" Type="http://schemas.openxmlformats.org/officeDocument/2006/relationships/hyperlink" Target="https://forms.gle/vBDJs2fHCQqDXU8B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F06D-EAE9-43AB-BCD0-17899AB00F6C}"/>
              </a:ext>
            </a:extLst>
          </p:cNvPr>
          <p:cNvSpPr>
            <a:spLocks noGrp="1"/>
          </p:cNvSpPr>
          <p:nvPr>
            <p:ph type="ctrTitle"/>
          </p:nvPr>
        </p:nvSpPr>
        <p:spPr>
          <a:xfrm>
            <a:off x="383903" y="3353411"/>
            <a:ext cx="7766936" cy="1646302"/>
          </a:xfrm>
        </p:spPr>
        <p:txBody>
          <a:bodyPr/>
          <a:lstStyle/>
          <a:p>
            <a:pPr algn="ctr"/>
            <a:r>
              <a:rPr lang="en-US" dirty="0">
                <a:solidFill>
                  <a:srgbClr val="002060"/>
                </a:solidFill>
              </a:rPr>
              <a:t>SY 2020-21 Annual </a:t>
            </a:r>
            <a:br>
              <a:rPr lang="en-US" dirty="0">
                <a:solidFill>
                  <a:srgbClr val="002060"/>
                </a:solidFill>
              </a:rPr>
            </a:br>
            <a:r>
              <a:rPr lang="en-US" dirty="0">
                <a:solidFill>
                  <a:srgbClr val="002060"/>
                </a:solidFill>
              </a:rPr>
              <a:t>Title I Meeting</a:t>
            </a:r>
          </a:p>
        </p:txBody>
      </p:sp>
      <p:pic>
        <p:nvPicPr>
          <p:cNvPr id="5" name="Picture 4">
            <a:extLst>
              <a:ext uri="{FF2B5EF4-FFF2-40B4-BE49-F238E27FC236}">
                <a16:creationId xmlns:a16="http://schemas.microsoft.com/office/drawing/2014/main" id="{704679F3-3F7C-4567-908E-FFC2400A7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2408" y="131976"/>
            <a:ext cx="4367183" cy="2178105"/>
          </a:xfrm>
          <a:prstGeom prst="rect">
            <a:avLst/>
          </a:prstGeom>
        </p:spPr>
      </p:pic>
      <p:pic>
        <p:nvPicPr>
          <p:cNvPr id="7" name="Picture 6">
            <a:extLst>
              <a:ext uri="{FF2B5EF4-FFF2-40B4-BE49-F238E27FC236}">
                <a16:creationId xmlns:a16="http://schemas.microsoft.com/office/drawing/2014/main" id="{F4DF3CF5-93A3-4C22-9149-5F9344DA9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671" y="5289746"/>
            <a:ext cx="1254987" cy="1250804"/>
          </a:xfrm>
          <a:prstGeom prst="rect">
            <a:avLst/>
          </a:prstGeom>
        </p:spPr>
      </p:pic>
      <p:sp>
        <p:nvSpPr>
          <p:cNvPr id="6" name="Subtitle 5">
            <a:extLst>
              <a:ext uri="{FF2B5EF4-FFF2-40B4-BE49-F238E27FC236}">
                <a16:creationId xmlns:a16="http://schemas.microsoft.com/office/drawing/2014/main" id="{711A4F72-D38B-4CB1-A163-31F7C8923539}"/>
              </a:ext>
            </a:extLst>
          </p:cNvPr>
          <p:cNvSpPr>
            <a:spLocks noGrp="1"/>
          </p:cNvSpPr>
          <p:nvPr>
            <p:ph type="subTitle" idx="1"/>
          </p:nvPr>
        </p:nvSpPr>
        <p:spPr>
          <a:xfrm>
            <a:off x="2100955" y="3725570"/>
            <a:ext cx="7766936" cy="2189578"/>
          </a:xfrm>
        </p:spPr>
        <p:txBody>
          <a:bodyPr>
            <a:normAutofit/>
          </a:bodyPr>
          <a:lstStyle/>
          <a:p>
            <a:r>
              <a:rPr lang="en-US" dirty="0">
                <a:solidFill>
                  <a:srgbClr val="002060"/>
                </a:solidFill>
                <a:ea typeface="+mn-lt"/>
                <a:cs typeface="+mn-lt"/>
              </a:rPr>
              <a:t>River Hall Elementary</a:t>
            </a:r>
            <a:br>
              <a:rPr lang="en-US">
                <a:solidFill>
                  <a:srgbClr val="002060"/>
                </a:solidFill>
                <a:ea typeface="+mn-lt"/>
                <a:cs typeface="+mn-lt"/>
              </a:rPr>
            </a:br>
            <a:r>
              <a:rPr lang="en-US">
                <a:solidFill>
                  <a:srgbClr val="002060"/>
                </a:solidFill>
                <a:ea typeface="+mn-lt"/>
                <a:cs typeface="+mn-lt"/>
              </a:rPr>
              <a:t>September 23, 2020 5:00PM</a:t>
            </a:r>
            <a:endParaRPr lang="en-US" dirty="0">
              <a:solidFill>
                <a:srgbClr val="002060"/>
              </a:solidFill>
              <a:ea typeface="+mn-lt"/>
              <a:cs typeface="+mn-lt"/>
            </a:endParaRPr>
          </a:p>
          <a:p>
            <a:r>
              <a:rPr lang="en-US" dirty="0">
                <a:solidFill>
                  <a:srgbClr val="002060"/>
                </a:solidFill>
                <a:ea typeface="+mn-lt"/>
                <a:cs typeface="+mn-lt"/>
              </a:rPr>
              <a:t>School Media Center/Zoom</a:t>
            </a:r>
          </a:p>
          <a:p>
            <a:r>
              <a:rPr lang="en-US" dirty="0">
                <a:solidFill>
                  <a:srgbClr val="002060"/>
                </a:solidFill>
                <a:ea typeface="+mn-lt"/>
                <a:cs typeface="+mn-lt"/>
              </a:rPr>
              <a:t>Jody Poulakis, Principal</a:t>
            </a:r>
          </a:p>
          <a:p>
            <a:endParaRPr lang="en-US" dirty="0"/>
          </a:p>
        </p:txBody>
      </p:sp>
      <p:pic>
        <p:nvPicPr>
          <p:cNvPr id="1026" name="Picture 2">
            <a:extLst>
              <a:ext uri="{FF2B5EF4-FFF2-40B4-BE49-F238E27FC236}">
                <a16:creationId xmlns:a16="http://schemas.microsoft.com/office/drawing/2014/main" id="{3CC842AA-7903-4406-B3F6-B871281C6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278" y="-27308"/>
            <a:ext cx="2762338" cy="265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49979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fontScale="90000"/>
          </a:bodyPr>
          <a:lstStyle/>
          <a:p>
            <a:pPr algn="ctr"/>
            <a:r>
              <a:rPr lang="en-US" sz="4400" dirty="0"/>
              <a:t>How do I request the qualifications of my child’s teachers?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1" y="2160589"/>
            <a:ext cx="9931529" cy="3880773"/>
          </a:xfrm>
        </p:spPr>
        <p:txBody>
          <a:bodyPr>
            <a:normAutofit/>
          </a:bodyPr>
          <a:lstStyle/>
          <a:p>
            <a:pPr marL="0" indent="0">
              <a:buNone/>
            </a:pPr>
            <a:r>
              <a:rPr lang="en-US" sz="2400" dirty="0"/>
              <a:t>With ESSA, teachers MUST follow the licensure and certification requirements set by the State of Florida.</a:t>
            </a:r>
          </a:p>
          <a:p>
            <a:pPr marL="400050"/>
            <a:r>
              <a:rPr lang="en-US" sz="2400" dirty="0"/>
              <a:t>You, as Title I Parents, have the right to request the qualifications of your child’s teachers and paras</a:t>
            </a:r>
          </a:p>
          <a:p>
            <a:pPr marL="400050"/>
            <a:r>
              <a:rPr lang="en-US" sz="2400" dirty="0"/>
              <a:t>This information can be obtained by speaking with the school’s Principal Jody Poulakis or Assistant Principal Michelle Mell</a:t>
            </a:r>
          </a:p>
          <a:p>
            <a:pPr marL="400050"/>
            <a:r>
              <a:rPr lang="en-US" sz="2400" dirty="0"/>
              <a:t>Parents are notified via a letter if/when their child is taught by a non-licensed, non-certified teacher for four consecutive weeks</a:t>
            </a:r>
          </a:p>
          <a:p>
            <a:pPr marL="0" indent="0">
              <a:buNone/>
            </a:pPr>
            <a:endParaRPr lang="en-US" sz="2400"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6320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797666" y="419895"/>
            <a:ext cx="8596668" cy="1320800"/>
          </a:xfrm>
        </p:spPr>
        <p:txBody>
          <a:bodyPr>
            <a:normAutofit fontScale="90000"/>
          </a:bodyPr>
          <a:lstStyle/>
          <a:p>
            <a:pPr algn="ctr"/>
            <a:r>
              <a:rPr lang="en-US" sz="4400" dirty="0"/>
              <a:t>River Hall Elementary</a:t>
            </a:r>
            <a:br>
              <a:rPr lang="en-US" sz="4400" dirty="0"/>
            </a:br>
            <a:r>
              <a:rPr lang="en-US" sz="4400" dirty="0"/>
              <a:t>FY 21 Achievement Goals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907319" y="1928676"/>
            <a:ext cx="10771226" cy="4502604"/>
          </a:xfrm>
        </p:spPr>
        <p:txBody>
          <a:bodyPr>
            <a:normAutofit fontScale="47500" lnSpcReduction="20000"/>
          </a:bodyPr>
          <a:lstStyle/>
          <a:p>
            <a:pPr algn="just">
              <a:lnSpc>
                <a:spcPct val="90000"/>
              </a:lnSpc>
            </a:pPr>
            <a:r>
              <a:rPr lang="en-US" altLang="en-US" sz="3800" u="sng" dirty="0">
                <a:solidFill>
                  <a:srgbClr val="000000"/>
                </a:solidFill>
                <a:ea typeface="Arial" charset="0"/>
                <a:cs typeface="Arial" charset="0"/>
              </a:rPr>
              <a:t>Our School’s Mission Statement</a:t>
            </a:r>
            <a:r>
              <a:rPr lang="en-US" altLang="en-US" sz="3800" dirty="0">
                <a:solidFill>
                  <a:srgbClr val="000000"/>
                </a:solidFill>
                <a:ea typeface="Arial" charset="0"/>
                <a:cs typeface="Arial" charset="0"/>
              </a:rPr>
              <a:t>:  </a:t>
            </a:r>
            <a:r>
              <a:rPr lang="en-US" sz="2900" dirty="0"/>
              <a:t>To provide a safe, secure environment that ensures the development of the whole child.  </a:t>
            </a:r>
          </a:p>
          <a:p>
            <a:pPr marL="0" indent="0">
              <a:lnSpc>
                <a:spcPct val="90000"/>
              </a:lnSpc>
              <a:buNone/>
            </a:pPr>
            <a:r>
              <a:rPr lang="en-US" sz="2900" dirty="0"/>
              <a:t>      MOTTO:  “Where Children Think They Can and They Do”</a:t>
            </a:r>
          </a:p>
          <a:p>
            <a:pPr marL="0" indent="0">
              <a:lnSpc>
                <a:spcPct val="90000"/>
              </a:lnSpc>
              <a:buNone/>
            </a:pPr>
            <a:r>
              <a:rPr lang="en-US" sz="2500" dirty="0"/>
              <a:t> </a:t>
            </a:r>
            <a:endParaRPr lang="en-US" altLang="en-US" sz="2500" dirty="0">
              <a:solidFill>
                <a:srgbClr val="FF0000"/>
              </a:solidFill>
              <a:highlight>
                <a:srgbClr val="FFFF00"/>
              </a:highlight>
              <a:latin typeface="Arial" charset="0"/>
              <a:ea typeface="Arial" charset="0"/>
              <a:cs typeface="Arial" charset="0"/>
            </a:endParaRPr>
          </a:p>
          <a:p>
            <a:pPr>
              <a:lnSpc>
                <a:spcPct val="90000"/>
              </a:lnSpc>
            </a:pPr>
            <a:r>
              <a:rPr lang="en-US" altLang="en-US" sz="3800" u="sng" dirty="0">
                <a:solidFill>
                  <a:srgbClr val="000000"/>
                </a:solidFill>
                <a:ea typeface="Arial" charset="0"/>
                <a:cs typeface="Arial" charset="0"/>
              </a:rPr>
              <a:t>Our School’s Goal for 2020-21</a:t>
            </a:r>
          </a:p>
          <a:p>
            <a:pPr marL="0" indent="0">
              <a:lnSpc>
                <a:spcPct val="90000"/>
              </a:lnSpc>
              <a:buNone/>
            </a:pPr>
            <a:endParaRPr lang="en-US" altLang="en-US" sz="2400" dirty="0">
              <a:solidFill>
                <a:srgbClr val="FF0000"/>
              </a:solidFill>
              <a:latin typeface="Arial" charset="0"/>
              <a:ea typeface="Arial" charset="0"/>
              <a:cs typeface="Arial" charset="0"/>
            </a:endParaRPr>
          </a:p>
          <a:p>
            <a:pPr marL="0" indent="0">
              <a:buNone/>
            </a:pPr>
            <a:r>
              <a:rPr lang="en-US" sz="2400" dirty="0">
                <a:solidFill>
                  <a:srgbClr val="FF0000"/>
                </a:solidFill>
                <a:latin typeface="Arial" panose="020B0604020202020204" pitchFamily="34" charset="0"/>
                <a:cs typeface="Arial" panose="020B0604020202020204" pitchFamily="34" charset="0"/>
              </a:rPr>
              <a:t>	</a:t>
            </a:r>
            <a:r>
              <a:rPr lang="en-US" sz="3400" b="1" u="sng" dirty="0">
                <a:solidFill>
                  <a:schemeClr val="tx1"/>
                </a:solidFill>
                <a:latin typeface="Arial" panose="020B0604020202020204" pitchFamily="34" charset="0"/>
                <a:cs typeface="Arial" panose="020B0604020202020204" pitchFamily="34" charset="0"/>
              </a:rPr>
              <a:t>ELA % Proficient</a:t>
            </a:r>
            <a:r>
              <a:rPr lang="en-US" sz="3400" dirty="0">
                <a:solidFill>
                  <a:schemeClr val="tx1"/>
                </a:solidFill>
                <a:latin typeface="Arial" panose="020B0604020202020204" pitchFamily="34" charset="0"/>
                <a:cs typeface="Arial" panose="020B0604020202020204" pitchFamily="34" charset="0"/>
              </a:rPr>
              <a:t>: </a:t>
            </a:r>
            <a:r>
              <a:rPr lang="en-US" sz="2900" dirty="0">
                <a:solidFill>
                  <a:schemeClr val="tx1"/>
                </a:solidFill>
                <a:latin typeface="Arial" panose="020B0604020202020204" pitchFamily="34" charset="0"/>
                <a:cs typeface="Arial" panose="020B0604020202020204" pitchFamily="34" charset="0"/>
              </a:rPr>
              <a:t>From 44% to 52% LG: From 46% to 55%, L25 LG From 45% to 56%</a:t>
            </a:r>
          </a:p>
          <a:p>
            <a:pPr marL="0" indent="0">
              <a:buNone/>
            </a:pPr>
            <a:r>
              <a:rPr lang="en-US" sz="2900" dirty="0">
                <a:solidFill>
                  <a:schemeClr val="tx1"/>
                </a:solidFill>
                <a:latin typeface="Arial" panose="020B0604020202020204" pitchFamily="34" charset="0"/>
                <a:cs typeface="Arial" panose="020B0604020202020204" pitchFamily="34" charset="0"/>
              </a:rPr>
              <a:t>		3</a:t>
            </a:r>
            <a:r>
              <a:rPr lang="en-US" sz="2900" baseline="30000" dirty="0">
                <a:solidFill>
                  <a:schemeClr val="tx1"/>
                </a:solidFill>
                <a:latin typeface="Arial" panose="020B0604020202020204" pitchFamily="34" charset="0"/>
                <a:cs typeface="Arial" panose="020B0604020202020204" pitchFamily="34" charset="0"/>
              </a:rPr>
              <a:t>rd</a:t>
            </a:r>
            <a:r>
              <a:rPr lang="en-US" sz="2900" dirty="0">
                <a:solidFill>
                  <a:schemeClr val="tx1"/>
                </a:solidFill>
                <a:latin typeface="Arial" panose="020B0604020202020204" pitchFamily="34" charset="0"/>
                <a:cs typeface="Arial" panose="020B0604020202020204" pitchFamily="34" charset="0"/>
              </a:rPr>
              <a:t> Grade 50%; 4</a:t>
            </a:r>
            <a:r>
              <a:rPr lang="en-US" sz="2900" baseline="30000" dirty="0">
                <a:solidFill>
                  <a:schemeClr val="tx1"/>
                </a:solidFill>
                <a:latin typeface="Arial" panose="020B0604020202020204" pitchFamily="34" charset="0"/>
                <a:cs typeface="Arial" panose="020B0604020202020204" pitchFamily="34" charset="0"/>
              </a:rPr>
              <a:t>th</a:t>
            </a:r>
            <a:r>
              <a:rPr lang="en-US" sz="2900" dirty="0">
                <a:solidFill>
                  <a:schemeClr val="tx1"/>
                </a:solidFill>
                <a:latin typeface="Arial" panose="020B0604020202020204" pitchFamily="34" charset="0"/>
                <a:cs typeface="Arial" panose="020B0604020202020204" pitchFamily="34" charset="0"/>
              </a:rPr>
              <a:t> Grade % 52%; 5</a:t>
            </a:r>
            <a:r>
              <a:rPr lang="en-US" sz="2900" baseline="30000" dirty="0">
                <a:solidFill>
                  <a:schemeClr val="tx1"/>
                </a:solidFill>
                <a:latin typeface="Arial" panose="020B0604020202020204" pitchFamily="34" charset="0"/>
                <a:cs typeface="Arial" panose="020B0604020202020204" pitchFamily="34" charset="0"/>
              </a:rPr>
              <a:t>th</a:t>
            </a:r>
            <a:r>
              <a:rPr lang="en-US" sz="2900" dirty="0">
                <a:solidFill>
                  <a:schemeClr val="tx1"/>
                </a:solidFill>
                <a:latin typeface="Arial" panose="020B0604020202020204" pitchFamily="34" charset="0"/>
                <a:cs typeface="Arial" panose="020B0604020202020204" pitchFamily="34" charset="0"/>
              </a:rPr>
              <a:t> Grade 55% </a:t>
            </a:r>
          </a:p>
          <a:p>
            <a:pPr marL="0" indent="0">
              <a:buNone/>
            </a:pPr>
            <a:endParaRPr lang="en-US" sz="190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	</a:t>
            </a:r>
            <a:r>
              <a:rPr lang="en-US" sz="3400" b="1" u="sng" dirty="0">
                <a:solidFill>
                  <a:schemeClr val="tx1"/>
                </a:solidFill>
                <a:latin typeface="Arial" panose="020B0604020202020204" pitchFamily="34" charset="0"/>
                <a:cs typeface="Arial" panose="020B0604020202020204" pitchFamily="34" charset="0"/>
              </a:rPr>
              <a:t>Math % Proficient</a:t>
            </a:r>
            <a:r>
              <a:rPr lang="en-US" sz="3400" dirty="0">
                <a:solidFill>
                  <a:schemeClr val="tx1"/>
                </a:solidFill>
                <a:latin typeface="Arial" panose="020B0604020202020204" pitchFamily="34" charset="0"/>
                <a:cs typeface="Arial" panose="020B0604020202020204" pitchFamily="34" charset="0"/>
              </a:rPr>
              <a:t>: </a:t>
            </a:r>
            <a:r>
              <a:rPr lang="en-US" sz="2900" dirty="0">
                <a:solidFill>
                  <a:schemeClr val="tx1"/>
                </a:solidFill>
                <a:latin typeface="Arial" panose="020B0604020202020204" pitchFamily="34" charset="0"/>
                <a:cs typeface="Arial" panose="020B0604020202020204" pitchFamily="34" charset="0"/>
              </a:rPr>
              <a:t>From 45% to 51% LG: From 53% to 66%, L25 LG From 43% to 53%</a:t>
            </a:r>
          </a:p>
          <a:p>
            <a:pPr marL="0" indent="0">
              <a:buNone/>
            </a:pPr>
            <a:r>
              <a:rPr lang="en-US" sz="2900" dirty="0">
                <a:solidFill>
                  <a:schemeClr val="tx1"/>
                </a:solidFill>
                <a:latin typeface="Arial" panose="020B0604020202020204" pitchFamily="34" charset="0"/>
                <a:cs typeface="Arial" panose="020B0604020202020204" pitchFamily="34" charset="0"/>
              </a:rPr>
              <a:t>                3</a:t>
            </a:r>
            <a:r>
              <a:rPr lang="en-US" sz="2900" baseline="30000" dirty="0">
                <a:solidFill>
                  <a:schemeClr val="tx1"/>
                </a:solidFill>
                <a:latin typeface="Arial" panose="020B0604020202020204" pitchFamily="34" charset="0"/>
                <a:cs typeface="Arial" panose="020B0604020202020204" pitchFamily="34" charset="0"/>
              </a:rPr>
              <a:t>rd</a:t>
            </a:r>
            <a:r>
              <a:rPr lang="en-US" sz="2900" dirty="0">
                <a:solidFill>
                  <a:schemeClr val="tx1"/>
                </a:solidFill>
                <a:latin typeface="Arial" panose="020B0604020202020204" pitchFamily="34" charset="0"/>
                <a:cs typeface="Arial" panose="020B0604020202020204" pitchFamily="34" charset="0"/>
              </a:rPr>
              <a:t> Grade 51%; 4</a:t>
            </a:r>
            <a:r>
              <a:rPr lang="en-US" sz="2900" baseline="30000" dirty="0">
                <a:solidFill>
                  <a:schemeClr val="tx1"/>
                </a:solidFill>
                <a:latin typeface="Arial" panose="020B0604020202020204" pitchFamily="34" charset="0"/>
                <a:cs typeface="Arial" panose="020B0604020202020204" pitchFamily="34" charset="0"/>
              </a:rPr>
              <a:t>th</a:t>
            </a:r>
            <a:r>
              <a:rPr lang="en-US" sz="2900" dirty="0">
                <a:solidFill>
                  <a:schemeClr val="tx1"/>
                </a:solidFill>
                <a:latin typeface="Arial" panose="020B0604020202020204" pitchFamily="34" charset="0"/>
                <a:cs typeface="Arial" panose="020B0604020202020204" pitchFamily="34" charset="0"/>
              </a:rPr>
              <a:t> Grade 53%; 5</a:t>
            </a:r>
            <a:r>
              <a:rPr lang="en-US" sz="2900" baseline="30000" dirty="0">
                <a:solidFill>
                  <a:schemeClr val="tx1"/>
                </a:solidFill>
                <a:latin typeface="Arial" panose="020B0604020202020204" pitchFamily="34" charset="0"/>
                <a:cs typeface="Arial" panose="020B0604020202020204" pitchFamily="34" charset="0"/>
              </a:rPr>
              <a:t>th</a:t>
            </a:r>
            <a:r>
              <a:rPr lang="en-US" sz="2900" dirty="0">
                <a:solidFill>
                  <a:schemeClr val="tx1"/>
                </a:solidFill>
                <a:latin typeface="Arial" panose="020B0604020202020204" pitchFamily="34" charset="0"/>
                <a:cs typeface="Arial" panose="020B0604020202020204" pitchFamily="34" charset="0"/>
              </a:rPr>
              <a:t> Grade 52%</a:t>
            </a:r>
          </a:p>
          <a:p>
            <a:pPr marL="0" indent="0">
              <a:buNone/>
            </a:pPr>
            <a:endParaRPr lang="en-US" sz="1900" dirty="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	</a:t>
            </a:r>
            <a:r>
              <a:rPr lang="en-US" sz="3400" b="1" u="sng" dirty="0">
                <a:solidFill>
                  <a:schemeClr val="tx1"/>
                </a:solidFill>
                <a:latin typeface="Arial" panose="020B0604020202020204" pitchFamily="34" charset="0"/>
                <a:cs typeface="Arial" panose="020B0604020202020204" pitchFamily="34" charset="0"/>
              </a:rPr>
              <a:t>Science % Proficient</a:t>
            </a:r>
            <a:r>
              <a:rPr lang="en-US" sz="3400" dirty="0">
                <a:solidFill>
                  <a:schemeClr val="tx1"/>
                </a:solidFill>
                <a:latin typeface="Arial" panose="020B0604020202020204" pitchFamily="34" charset="0"/>
                <a:cs typeface="Arial" panose="020B0604020202020204" pitchFamily="34" charset="0"/>
              </a:rPr>
              <a:t>:  </a:t>
            </a:r>
            <a:r>
              <a:rPr lang="en-US" sz="2900" dirty="0">
                <a:solidFill>
                  <a:schemeClr val="tx1"/>
                </a:solidFill>
                <a:latin typeface="Arial" panose="020B0604020202020204" pitchFamily="34" charset="0"/>
                <a:cs typeface="Arial" panose="020B0604020202020204" pitchFamily="34" charset="0"/>
              </a:rPr>
              <a:t>From 44% to 55%</a:t>
            </a:r>
          </a:p>
          <a:p>
            <a:pPr marL="0" indent="0">
              <a:buNone/>
            </a:pPr>
            <a:endParaRPr lang="en-US" sz="1900" dirty="0">
              <a:solidFill>
                <a:schemeClr val="tx1"/>
              </a:solidFill>
              <a:latin typeface="Arial" panose="020B0604020202020204" pitchFamily="34" charset="0"/>
              <a:cs typeface="Arial" panose="020B0604020202020204" pitchFamily="34" charset="0"/>
            </a:endParaRPr>
          </a:p>
          <a:p>
            <a:pPr marL="0" indent="0" algn="ctr">
              <a:buNone/>
            </a:pPr>
            <a:r>
              <a:rPr lang="en-US" sz="5100" b="1" dirty="0">
                <a:solidFill>
                  <a:schemeClr val="tx1"/>
                </a:solidFill>
                <a:latin typeface="Arial" panose="020B0604020202020204" pitchFamily="34" charset="0"/>
                <a:cs typeface="Arial" panose="020B0604020202020204" pitchFamily="34" charset="0"/>
              </a:rPr>
              <a:t>Total School Grade Points GOAL:  388 out of 700 “B”</a:t>
            </a:r>
          </a:p>
          <a:p>
            <a:pPr marL="0" indent="0">
              <a:buNone/>
            </a:pPr>
            <a:r>
              <a:rPr lang="en-US" sz="2400" dirty="0">
                <a:solidFill>
                  <a:srgbClr val="FF0000"/>
                </a:solidFill>
                <a:latin typeface="Arial" panose="020B0604020202020204" pitchFamily="34" charset="0"/>
                <a:cs typeface="Arial" panose="020B0604020202020204" pitchFamily="34" charset="0"/>
              </a:rPr>
              <a:t>	</a:t>
            </a:r>
          </a:p>
          <a:p>
            <a:pPr marL="0" indent="0">
              <a:lnSpc>
                <a:spcPct val="90000"/>
              </a:lnSpc>
              <a:buNone/>
            </a:pPr>
            <a:endParaRPr lang="en-US" sz="2400" dirty="0">
              <a:highlight>
                <a:srgbClr val="FFFF00"/>
              </a:highlight>
            </a:endParaRP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2835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fontScale="90000"/>
          </a:bodyPr>
          <a:lstStyle/>
          <a:p>
            <a:pPr algn="ctr"/>
            <a:r>
              <a:rPr lang="en-US" sz="4400" dirty="0"/>
              <a:t>Title I Annual Meeting Parent Survey</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8596668" cy="3880773"/>
          </a:xfrm>
        </p:spPr>
        <p:txBody>
          <a:bodyPr>
            <a:normAutofit/>
          </a:bodyPr>
          <a:lstStyle/>
          <a:p>
            <a:pPr marL="0" indent="0">
              <a:buNone/>
            </a:pPr>
            <a:r>
              <a:rPr lang="en-US" sz="2400" dirty="0"/>
              <a:t>Please complete the 2020-2021 Title I Annual Meeting Parent Survey in order to assist with the implementation of a Title I Schoolwide Program that meets the needs of your family.  (Spring 2021)</a:t>
            </a:r>
          </a:p>
          <a:p>
            <a:pPr marL="0" indent="0">
              <a:buNone/>
            </a:pPr>
            <a:r>
              <a:rPr lang="en-US" sz="2400" dirty="0"/>
              <a:t>The results of this survey will be utilized to help in the development of the Title I School-level Parent and Family Engagement Plan (PFEP), and future parent and family engagement activities, events, and workshops.</a:t>
            </a:r>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2725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994598" y="504825"/>
            <a:ext cx="8596668" cy="709759"/>
          </a:xfrm>
        </p:spPr>
        <p:txBody>
          <a:bodyPr>
            <a:normAutofit fontScale="90000"/>
          </a:bodyPr>
          <a:lstStyle/>
          <a:p>
            <a:pPr algn="ctr"/>
            <a:r>
              <a:rPr lang="en-US" sz="4400" dirty="0"/>
              <a:t>Title I Annual Meeting Parent Survey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85BA1B53-99C1-49E5-A783-0D23EE3FC362}"/>
              </a:ext>
            </a:extLst>
          </p:cNvPr>
          <p:cNvPicPr>
            <a:picLocks noChangeAspect="1"/>
          </p:cNvPicPr>
          <p:nvPr/>
        </p:nvPicPr>
        <p:blipFill>
          <a:blip r:embed="rId3"/>
          <a:stretch>
            <a:fillRect/>
          </a:stretch>
        </p:blipFill>
        <p:spPr>
          <a:xfrm>
            <a:off x="842597" y="1390799"/>
            <a:ext cx="6483357" cy="3679743"/>
          </a:xfrm>
          <a:prstGeom prst="rect">
            <a:avLst/>
          </a:prstGeom>
        </p:spPr>
      </p:pic>
      <p:sp>
        <p:nvSpPr>
          <p:cNvPr id="5" name="TextBox 4">
            <a:extLst>
              <a:ext uri="{FF2B5EF4-FFF2-40B4-BE49-F238E27FC236}">
                <a16:creationId xmlns:a16="http://schemas.microsoft.com/office/drawing/2014/main" id="{BEFA95E9-987C-42A2-8CB0-2DED1E0BBEA1}"/>
              </a:ext>
            </a:extLst>
          </p:cNvPr>
          <p:cNvSpPr txBox="1"/>
          <p:nvPr/>
        </p:nvSpPr>
        <p:spPr>
          <a:xfrm>
            <a:off x="7686760" y="1676398"/>
            <a:ext cx="3695700" cy="5262979"/>
          </a:xfrm>
          <a:prstGeom prst="rect">
            <a:avLst/>
          </a:prstGeom>
          <a:noFill/>
        </p:spPr>
        <p:txBody>
          <a:bodyPr wrap="square" rtlCol="0">
            <a:spAutoFit/>
          </a:bodyPr>
          <a:lstStyle/>
          <a:p>
            <a:r>
              <a:rPr lang="en-US" sz="2000" dirty="0"/>
              <a:t>Click the link to the Google Survey </a:t>
            </a:r>
            <a:r>
              <a:rPr lang="en-US" sz="2000" dirty="0">
                <a:hlinkClick r:id="rId4"/>
              </a:rPr>
              <a:t>https://forms.gle/vBDJs2fHCQqDXU8B8</a:t>
            </a:r>
            <a:endParaRPr lang="en-US" sz="2000" dirty="0"/>
          </a:p>
          <a:p>
            <a:endParaRPr lang="en-US" sz="2000" dirty="0"/>
          </a:p>
          <a:p>
            <a:r>
              <a:rPr lang="es-ES" altLang="en-US" sz="2000" dirty="0">
                <a:solidFill>
                  <a:srgbClr val="222222"/>
                </a:solidFill>
                <a:latin typeface="inherit"/>
              </a:rPr>
              <a:t>Haga clic en el enlace a la encuesta de Google. </a:t>
            </a:r>
            <a:r>
              <a:rPr lang="es-ES" altLang="en-US" sz="2000" dirty="0">
                <a:solidFill>
                  <a:srgbClr val="222222"/>
                </a:solidFill>
                <a:latin typeface="inherit"/>
                <a:hlinkClick r:id="rId5"/>
              </a:rPr>
              <a:t>https://forms.gle/ZHTgQ5B7xgTa9toL9</a:t>
            </a:r>
            <a:endParaRPr lang="es-ES" altLang="en-US" sz="2000" dirty="0">
              <a:solidFill>
                <a:srgbClr val="222222"/>
              </a:solidFill>
              <a:latin typeface="inherit"/>
            </a:endParaRPr>
          </a:p>
          <a:p>
            <a:endParaRPr lang="es-ES" altLang="en-US" sz="2000" dirty="0">
              <a:solidFill>
                <a:srgbClr val="222222"/>
              </a:solidFill>
              <a:latin typeface="inherit"/>
            </a:endParaRPr>
          </a:p>
          <a:p>
            <a:r>
              <a:rPr lang="en-US" dirty="0" err="1"/>
              <a:t>Klike</a:t>
            </a:r>
            <a:r>
              <a:rPr lang="en-US" dirty="0"/>
              <a:t> </a:t>
            </a:r>
            <a:r>
              <a:rPr lang="en-US" dirty="0" err="1"/>
              <a:t>sou</a:t>
            </a:r>
            <a:r>
              <a:rPr lang="en-US" dirty="0"/>
              <a:t> </a:t>
            </a:r>
            <a:r>
              <a:rPr lang="en-US" dirty="0" err="1"/>
              <a:t>lyen</a:t>
            </a:r>
            <a:r>
              <a:rPr lang="en-US" dirty="0"/>
              <a:t> </a:t>
            </a:r>
            <a:r>
              <a:rPr lang="en-US" dirty="0" err="1"/>
              <a:t>ki</a:t>
            </a:r>
            <a:r>
              <a:rPr lang="en-US" dirty="0"/>
              <a:t> </a:t>
            </a:r>
            <a:r>
              <a:rPr lang="en-US" dirty="0" err="1"/>
              <a:t>mennen</a:t>
            </a:r>
            <a:r>
              <a:rPr lang="en-US" dirty="0"/>
              <a:t> nan </a:t>
            </a:r>
            <a:r>
              <a:rPr lang="en-US" dirty="0" err="1"/>
              <a:t>Sondaj</a:t>
            </a:r>
            <a:r>
              <a:rPr lang="en-US" dirty="0"/>
              <a:t> Google</a:t>
            </a:r>
          </a:p>
          <a:p>
            <a:r>
              <a:rPr lang="en-US" sz="2000" dirty="0">
                <a:hlinkClick r:id="rId6"/>
              </a:rPr>
              <a:t>https://forms.gle/Weo16E5yK77htMU5A</a:t>
            </a:r>
            <a:endParaRPr lang="en-US" sz="2000" dirty="0"/>
          </a:p>
          <a:p>
            <a:endParaRPr lang="en-US" sz="2000" dirty="0"/>
          </a:p>
          <a:p>
            <a:endParaRPr lang="en-US" sz="2000" dirty="0"/>
          </a:p>
          <a:p>
            <a:endParaRPr lang="en-US" sz="2000" dirty="0"/>
          </a:p>
        </p:txBody>
      </p:sp>
      <p:sp>
        <p:nvSpPr>
          <p:cNvPr id="6" name="Rectangle 1">
            <a:extLst>
              <a:ext uri="{FF2B5EF4-FFF2-40B4-BE49-F238E27FC236}">
                <a16:creationId xmlns:a16="http://schemas.microsoft.com/office/drawing/2014/main" id="{54232E18-288A-4340-BF38-D4C27D40D473}"/>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3621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fontScale="90000"/>
          </a:bodyPr>
          <a:lstStyle/>
          <a:p>
            <a:pPr algn="ctr"/>
            <a:r>
              <a:rPr lang="en-US" sz="4400" dirty="0"/>
              <a:t>Your Involvement is Key to Your Child’s Success!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8596668" cy="3880773"/>
          </a:xfrm>
        </p:spPr>
        <p:txBody>
          <a:bodyPr>
            <a:normAutofit/>
          </a:bodyPr>
          <a:lstStyle/>
          <a:p>
            <a:r>
              <a:rPr lang="en-US" sz="2400" dirty="0"/>
              <a:t>You are your child’s first teacher</a:t>
            </a:r>
          </a:p>
          <a:p>
            <a:r>
              <a:rPr lang="en-US" sz="2400" dirty="0"/>
              <a:t>You have the ability to influence your child’s education more than any teacher or school</a:t>
            </a:r>
          </a:p>
          <a:p>
            <a:r>
              <a:rPr lang="en-US" sz="2400" dirty="0"/>
              <a:t>You know your child best:</a:t>
            </a:r>
          </a:p>
          <a:p>
            <a:pPr lvl="1">
              <a:buFont typeface="Wingdings" panose="05000000000000000000" pitchFamily="2" charset="2"/>
              <a:buChar char="Ø"/>
            </a:pPr>
            <a:r>
              <a:rPr lang="en-US" sz="2200" dirty="0"/>
              <a:t>Share information about your child’s interests and abilities with teachers; and</a:t>
            </a:r>
          </a:p>
          <a:p>
            <a:pPr lvl="1">
              <a:buFont typeface="Wingdings" panose="05000000000000000000" pitchFamily="2" charset="2"/>
              <a:buChar char="Ø"/>
            </a:pPr>
            <a:r>
              <a:rPr lang="en-US" sz="2200" dirty="0"/>
              <a:t>Ask to see progress reports on your child or access via the Parent Portal to view information about your child’s academic progress</a:t>
            </a:r>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4632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a:bodyPr>
          <a:lstStyle/>
          <a:p>
            <a:pPr algn="ctr"/>
            <a:r>
              <a:rPr lang="en-US" sz="4400" dirty="0"/>
              <a:t>School Contact Information</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Text Placeholder 1">
            <a:extLst>
              <a:ext uri="{FF2B5EF4-FFF2-40B4-BE49-F238E27FC236}">
                <a16:creationId xmlns:a16="http://schemas.microsoft.com/office/drawing/2014/main" id="{107E6E96-0F73-43EA-AD92-D40A44A578E4}"/>
              </a:ext>
            </a:extLst>
          </p:cNvPr>
          <p:cNvSpPr txBox="1">
            <a:spLocks/>
          </p:cNvSpPr>
          <p:nvPr/>
        </p:nvSpPr>
        <p:spPr>
          <a:xfrm>
            <a:off x="4997685" y="1566001"/>
            <a:ext cx="2297187" cy="639762"/>
          </a:xfrm>
          <a:prstGeom prst="rect">
            <a:avLst/>
          </a:prstGeom>
        </p:spPr>
        <p:txBody>
          <a:bodyP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dirty="0"/>
              <a:t>Jody Poulakis</a:t>
            </a:r>
          </a:p>
          <a:p>
            <a:pPr marL="0" indent="0" algn="ctr">
              <a:buNone/>
            </a:pPr>
            <a:r>
              <a:rPr lang="en-US" dirty="0"/>
              <a:t>Principal</a:t>
            </a:r>
          </a:p>
        </p:txBody>
      </p:sp>
      <p:pic>
        <p:nvPicPr>
          <p:cNvPr id="13" name="Picture 12">
            <a:extLst>
              <a:ext uri="{FF2B5EF4-FFF2-40B4-BE49-F238E27FC236}">
                <a16:creationId xmlns:a16="http://schemas.microsoft.com/office/drawing/2014/main" id="{E612CCEC-38D8-498A-9ACB-AD1FFEA8B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127" y="2281382"/>
            <a:ext cx="1823247" cy="2485374"/>
          </a:xfrm>
          <a:prstGeom prst="rect">
            <a:avLst/>
          </a:prstGeom>
        </p:spPr>
      </p:pic>
      <p:sp>
        <p:nvSpPr>
          <p:cNvPr id="14" name="Text Placeholder 1">
            <a:extLst>
              <a:ext uri="{FF2B5EF4-FFF2-40B4-BE49-F238E27FC236}">
                <a16:creationId xmlns:a16="http://schemas.microsoft.com/office/drawing/2014/main" id="{477365BF-0D7B-41A9-B17D-655449064170}"/>
              </a:ext>
            </a:extLst>
          </p:cNvPr>
          <p:cNvSpPr txBox="1">
            <a:spLocks/>
          </p:cNvSpPr>
          <p:nvPr/>
        </p:nvSpPr>
        <p:spPr>
          <a:xfrm>
            <a:off x="2007241" y="2980020"/>
            <a:ext cx="2297187" cy="639762"/>
          </a:xfrm>
          <a:prstGeom prst="rect">
            <a:avLst/>
          </a:prstGeom>
        </p:spPr>
        <p:txBody>
          <a:bodyPr vert="horz" lIns="91440" tIns="45720" rIns="91440" bIns="45720" rtlCol="0" anchor="b">
            <a:normAutofit fontScale="55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dirty="0"/>
              <a:t>Michelle Mell</a:t>
            </a:r>
          </a:p>
          <a:p>
            <a:pPr algn="ctr"/>
            <a:r>
              <a:rPr lang="en-US" dirty="0"/>
              <a:t>Assistant Principal</a:t>
            </a:r>
          </a:p>
          <a:p>
            <a:pPr algn="ctr"/>
            <a:endParaRPr lang="en-US" dirty="0"/>
          </a:p>
        </p:txBody>
      </p:sp>
      <p:pic>
        <p:nvPicPr>
          <p:cNvPr id="15" name="Picture 14" descr="A picture containing object&#10;&#10;Description generated with high confidence">
            <a:extLst>
              <a:ext uri="{FF2B5EF4-FFF2-40B4-BE49-F238E27FC236}">
                <a16:creationId xmlns:a16="http://schemas.microsoft.com/office/drawing/2014/main" id="{D0EFDA2A-66D0-441A-813B-C53D8440BAD2}"/>
              </a:ext>
            </a:extLst>
          </p:cNvPr>
          <p:cNvPicPr>
            <a:picLocks noChangeAspect="1"/>
          </p:cNvPicPr>
          <p:nvPr/>
        </p:nvPicPr>
        <p:blipFill>
          <a:blip r:embed="rId3"/>
          <a:stretch>
            <a:fillRect/>
          </a:stretch>
        </p:blipFill>
        <p:spPr>
          <a:xfrm>
            <a:off x="8833530" y="3655546"/>
            <a:ext cx="1111210" cy="1111210"/>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B00BB1AA-26B2-4987-A003-A2E0CCAFB681}"/>
              </a:ext>
            </a:extLst>
          </p:cNvPr>
          <p:cNvPicPr>
            <a:picLocks noChangeAspect="1"/>
          </p:cNvPicPr>
          <p:nvPr/>
        </p:nvPicPr>
        <p:blipFill>
          <a:blip r:embed="rId3"/>
          <a:stretch>
            <a:fillRect/>
          </a:stretch>
        </p:blipFill>
        <p:spPr>
          <a:xfrm>
            <a:off x="2600229" y="3588142"/>
            <a:ext cx="1111210" cy="1111210"/>
          </a:xfrm>
          <a:prstGeom prst="rect">
            <a:avLst/>
          </a:prstGeom>
        </p:spPr>
      </p:pic>
      <p:sp>
        <p:nvSpPr>
          <p:cNvPr id="17" name="Text Placeholder 1">
            <a:extLst>
              <a:ext uri="{FF2B5EF4-FFF2-40B4-BE49-F238E27FC236}">
                <a16:creationId xmlns:a16="http://schemas.microsoft.com/office/drawing/2014/main" id="{E2AF1F61-F4BF-4725-AA54-CBF264F238B3}"/>
              </a:ext>
            </a:extLst>
          </p:cNvPr>
          <p:cNvSpPr txBox="1">
            <a:spLocks/>
          </p:cNvSpPr>
          <p:nvPr/>
        </p:nvSpPr>
        <p:spPr>
          <a:xfrm>
            <a:off x="8306757" y="2980020"/>
            <a:ext cx="2470734" cy="751084"/>
          </a:xfrm>
          <a:prstGeom prst="rect">
            <a:avLst/>
          </a:prstGeom>
        </p:spPr>
        <p:txBody>
          <a:bodyPr vert="horz" lIns="91440" tIns="45720" rIns="91440" bIns="45720" rtlCol="0" anchor="b">
            <a:normAutofit fontScale="25000" lnSpcReduction="20000"/>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sz="2400" b="1"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2000" b="1" kern="1200" cap="none">
                <a:solidFill>
                  <a:schemeClr val="tx1"/>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800" b="1" kern="1200" cap="none">
                <a:solidFill>
                  <a:schemeClr val="tx1"/>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600" b="1" kern="1200" cap="none">
                <a:solidFill>
                  <a:schemeClr val="tx1"/>
                </a:solidFill>
                <a:effectLst/>
                <a:latin typeface="+mn-lt"/>
                <a:ea typeface="+mn-ea"/>
                <a:cs typeface="+mn-cs"/>
              </a:defRPr>
            </a:lvl9pPr>
          </a:lstStyle>
          <a:p>
            <a:pPr algn="ctr"/>
            <a:r>
              <a:rPr lang="en-US" sz="4800" dirty="0"/>
              <a:t>Becky Van Helden</a:t>
            </a:r>
            <a:endParaRPr lang="en-US" sz="4800" dirty="0">
              <a:highlight>
                <a:srgbClr val="FFFF00"/>
              </a:highlight>
            </a:endParaRPr>
          </a:p>
          <a:p>
            <a:pPr algn="ctr"/>
            <a:r>
              <a:rPr lang="en-US" sz="4800" dirty="0"/>
              <a:t>Parent Involvement Specialist</a:t>
            </a:r>
          </a:p>
          <a:p>
            <a:pPr algn="ctr"/>
            <a:endParaRPr lang="en-US" dirty="0"/>
          </a:p>
        </p:txBody>
      </p:sp>
      <p:pic>
        <p:nvPicPr>
          <p:cNvPr id="4" name="Picture 3">
            <a:extLst>
              <a:ext uri="{FF2B5EF4-FFF2-40B4-BE49-F238E27FC236}">
                <a16:creationId xmlns:a16="http://schemas.microsoft.com/office/drawing/2014/main" id="{A0BF1198-5F94-4625-B8E1-1A3DD335F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54067" y="3541788"/>
            <a:ext cx="2003534" cy="2655181"/>
          </a:xfrm>
          <a:prstGeom prst="rect">
            <a:avLst/>
          </a:prstGeom>
        </p:spPr>
      </p:pic>
      <p:pic>
        <p:nvPicPr>
          <p:cNvPr id="7" name="Picture 6">
            <a:extLst>
              <a:ext uri="{FF2B5EF4-FFF2-40B4-BE49-F238E27FC236}">
                <a16:creationId xmlns:a16="http://schemas.microsoft.com/office/drawing/2014/main" id="{6D1C8CDE-6A44-4424-B50B-8364F5199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893" y="3731104"/>
            <a:ext cx="2092249" cy="2465865"/>
          </a:xfrm>
          <a:prstGeom prst="rect">
            <a:avLst/>
          </a:prstGeom>
        </p:spPr>
      </p:pic>
    </p:spTree>
    <p:extLst>
      <p:ext uri="{BB962C8B-B14F-4D97-AF65-F5344CB8AC3E}">
        <p14:creationId xmlns:p14="http://schemas.microsoft.com/office/powerpoint/2010/main" val="188741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a:bodyPr>
          <a:lstStyle/>
          <a:p>
            <a:pPr algn="ctr"/>
            <a:r>
              <a:rPr lang="en-US" sz="4400" dirty="0"/>
              <a:t>Questions?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2" descr="Image result for questions">
            <a:extLst>
              <a:ext uri="{FF2B5EF4-FFF2-40B4-BE49-F238E27FC236}">
                <a16:creationId xmlns:a16="http://schemas.microsoft.com/office/drawing/2014/main" id="{97A86142-06E6-4AB6-B263-8A56A297D0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090" y="1930400"/>
            <a:ext cx="5255491" cy="28859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95596DF-E7B8-4327-95E7-B200945A0B1F}"/>
              </a:ext>
            </a:extLst>
          </p:cNvPr>
          <p:cNvSpPr/>
          <p:nvPr/>
        </p:nvSpPr>
        <p:spPr>
          <a:xfrm>
            <a:off x="3162650" y="5666154"/>
            <a:ext cx="4850029" cy="461665"/>
          </a:xfrm>
          <a:prstGeom prst="rect">
            <a:avLst/>
          </a:prstGeom>
        </p:spPr>
        <p:txBody>
          <a:bodyPr wrap="square">
            <a:spAutoFit/>
          </a:bodyPr>
          <a:lstStyle/>
          <a:p>
            <a:pPr algn="ctr">
              <a:spcBef>
                <a:spcPct val="0"/>
              </a:spcBef>
              <a:buFontTx/>
              <a:buNone/>
            </a:pPr>
            <a:r>
              <a:rPr lang="en-US" altLang="en-US" sz="2400" b="1" dirty="0">
                <a:latin typeface="Arial" charset="0"/>
              </a:rPr>
              <a:t>Thank You for Attending!</a:t>
            </a:r>
          </a:p>
        </p:txBody>
      </p:sp>
    </p:spTree>
    <p:extLst>
      <p:ext uri="{BB962C8B-B14F-4D97-AF65-F5344CB8AC3E}">
        <p14:creationId xmlns:p14="http://schemas.microsoft.com/office/powerpoint/2010/main" val="417718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a:bodyPr>
          <a:lstStyle/>
          <a:p>
            <a:pPr algn="ctr"/>
            <a:r>
              <a:rPr lang="en-US" sz="4400" dirty="0"/>
              <a:t>Why are we here?</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8596668" cy="3880773"/>
          </a:xfrm>
        </p:spPr>
        <p:txBody>
          <a:bodyPr>
            <a:normAutofit/>
          </a:bodyPr>
          <a:lstStyle/>
          <a:p>
            <a:pPr marL="0" indent="0">
              <a:buNone/>
            </a:pPr>
            <a:r>
              <a:rPr lang="en-US" sz="2400" dirty="0"/>
              <a:t>The new Every Student Succeeds Act (ESSA) of 2015 requires that each Title I School hold an Annual Meeting of Title I parents for the purposes of…</a:t>
            </a:r>
          </a:p>
          <a:p>
            <a:pPr marL="514350" indent="-457200">
              <a:lnSpc>
                <a:spcPct val="90000"/>
              </a:lnSpc>
            </a:pPr>
            <a:r>
              <a:rPr lang="en-US" sz="2400" dirty="0"/>
              <a:t>Informing you of your school’s participation in Title I</a:t>
            </a:r>
          </a:p>
          <a:p>
            <a:pPr marL="514350" indent="-457200">
              <a:lnSpc>
                <a:spcPct val="90000"/>
              </a:lnSpc>
            </a:pPr>
            <a:r>
              <a:rPr lang="en-US" sz="2400" dirty="0"/>
              <a:t>Explaining the requirements of Title I</a:t>
            </a:r>
          </a:p>
          <a:p>
            <a:pPr marL="514350" indent="-457200">
              <a:lnSpc>
                <a:spcPct val="90000"/>
              </a:lnSpc>
            </a:pPr>
            <a:r>
              <a:rPr lang="en-US" sz="2400" dirty="0"/>
              <a:t>Explaining your rights as parents to be involved</a:t>
            </a:r>
          </a:p>
          <a:p>
            <a:pPr marL="0" indent="0">
              <a:buNone/>
            </a:pPr>
            <a:endParaRPr lang="en-US" sz="2400"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6527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fontScale="90000"/>
          </a:bodyPr>
          <a:lstStyle/>
          <a:p>
            <a:pPr algn="ctr"/>
            <a:r>
              <a:rPr lang="en-US" sz="4400" dirty="0"/>
              <a:t>What does it mean to be a Title I School?</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8596668" cy="3880773"/>
          </a:xfrm>
        </p:spPr>
        <p:txBody>
          <a:bodyPr>
            <a:normAutofit/>
          </a:bodyPr>
          <a:lstStyle/>
          <a:p>
            <a:pPr marL="0" indent="0">
              <a:buNone/>
            </a:pPr>
            <a:r>
              <a:rPr lang="en-US" sz="2400" dirty="0"/>
              <a:t>Being a Title I School means receiving federal funding (Title I dollars) to supplement the school’s existing program.</a:t>
            </a:r>
          </a:p>
          <a:p>
            <a:pPr marL="514350" indent="-457200">
              <a:lnSpc>
                <a:spcPct val="90000"/>
              </a:lnSpc>
            </a:pPr>
            <a:r>
              <a:rPr lang="en-US" sz="2400" dirty="0"/>
              <a:t>Identifying students experiencing academic difficulties and providing timely assistance to help these students meet the state’s challenging content standards</a:t>
            </a:r>
          </a:p>
          <a:p>
            <a:pPr marL="514350" indent="-457200">
              <a:lnSpc>
                <a:spcPct val="90000"/>
              </a:lnSpc>
            </a:pPr>
            <a:r>
              <a:rPr lang="en-US" sz="2400" dirty="0"/>
              <a:t>Funding supplemental staff, programs, materials, and supplies: Additional Dean of Students and 4 additional resource teachers</a:t>
            </a:r>
          </a:p>
          <a:p>
            <a:pPr marL="0" indent="0">
              <a:buNone/>
            </a:pPr>
            <a:endParaRPr lang="en-US" sz="2400"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981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9376597" cy="1320800"/>
          </a:xfrm>
        </p:spPr>
        <p:txBody>
          <a:bodyPr>
            <a:normAutofit fontScale="90000"/>
          </a:bodyPr>
          <a:lstStyle/>
          <a:p>
            <a:pPr algn="ctr"/>
            <a:br>
              <a:rPr lang="en-US" sz="4400" dirty="0"/>
            </a:br>
            <a:r>
              <a:rPr lang="en-US" sz="4400" dirty="0"/>
              <a:t>Title I Funding</a:t>
            </a:r>
            <a:endParaRPr lang="en-US"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8596668" cy="3880773"/>
          </a:xfrm>
        </p:spPr>
        <p:txBody>
          <a:bodyPr vert="horz" lIns="91440" tIns="45720" rIns="91440" bIns="45720" rtlCol="0" anchor="t">
            <a:normAutofit/>
          </a:bodyPr>
          <a:lstStyle/>
          <a:p>
            <a:pPr>
              <a:lnSpc>
                <a:spcPct val="90000"/>
              </a:lnSpc>
            </a:pPr>
            <a:r>
              <a:rPr lang="en-US" sz="2400" dirty="0"/>
              <a:t>Receives approximately $565,000 </a:t>
            </a:r>
          </a:p>
          <a:p>
            <a:pPr marL="0" indent="0">
              <a:lnSpc>
                <a:spcPct val="90000"/>
              </a:lnSpc>
              <a:buNone/>
            </a:pPr>
            <a:endParaRPr lang="en-US" sz="2400" u="sng" dirty="0"/>
          </a:p>
          <a:p>
            <a:pPr>
              <a:lnSpc>
                <a:spcPct val="90000"/>
              </a:lnSpc>
            </a:pPr>
            <a:r>
              <a:rPr lang="en-US" sz="2400" dirty="0"/>
              <a:t>ESSA maintains current Title I funding formula</a:t>
            </a:r>
          </a:p>
          <a:p>
            <a:pPr lvl="1">
              <a:lnSpc>
                <a:spcPct val="90000"/>
              </a:lnSpc>
              <a:buFont typeface="Wingdings" panose="05000000000000000000" pitchFamily="2" charset="2"/>
              <a:buChar char="Ø"/>
            </a:pPr>
            <a:r>
              <a:rPr lang="en-US" sz="2400" dirty="0"/>
              <a:t>Based upon poverty census data</a:t>
            </a:r>
          </a:p>
          <a:p>
            <a:pPr lvl="1">
              <a:lnSpc>
                <a:spcPct val="90000"/>
              </a:lnSpc>
              <a:buFont typeface="Wingdings" panose="05000000000000000000" pitchFamily="2" charset="2"/>
              <a:buChar char="Ø"/>
            </a:pPr>
            <a:r>
              <a:rPr lang="en-US" sz="2400" dirty="0"/>
              <a:t>School ranking based upon percent needy report</a:t>
            </a:r>
          </a:p>
          <a:p>
            <a:pPr lvl="1">
              <a:lnSpc>
                <a:spcPct val="90000"/>
              </a:lnSpc>
              <a:buFont typeface="Wingdings" panose="05000000000000000000" pitchFamily="2" charset="2"/>
              <a:buChar char="Ø"/>
            </a:pPr>
            <a:endParaRPr lang="en-US" sz="2400" dirty="0"/>
          </a:p>
          <a:p>
            <a:pPr>
              <a:lnSpc>
                <a:spcPct val="90000"/>
              </a:lnSpc>
            </a:pPr>
            <a:r>
              <a:rPr lang="en-US" sz="2400" dirty="0"/>
              <a:t>Currently, there are </a:t>
            </a:r>
            <a:r>
              <a:rPr lang="en-US" sz="2400" dirty="0">
                <a:solidFill>
                  <a:schemeClr val="tx1"/>
                </a:solidFill>
              </a:rPr>
              <a:t>45</a:t>
            </a:r>
            <a:r>
              <a:rPr lang="en-US" sz="2400" dirty="0"/>
              <a:t> Title I schools in The School District of Lee County</a:t>
            </a:r>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808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fontScale="90000"/>
          </a:bodyPr>
          <a:lstStyle/>
          <a:p>
            <a:pPr algn="ctr"/>
            <a:r>
              <a:rPr lang="en-US" sz="4400" dirty="0"/>
              <a:t>River Hall Elementary</a:t>
            </a:r>
            <a:br>
              <a:rPr lang="en-US" sz="4400" dirty="0"/>
            </a:br>
            <a:r>
              <a:rPr lang="en-US" sz="4400" dirty="0"/>
              <a:t>How are the funds spent?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8596668" cy="3880773"/>
          </a:xfrm>
        </p:spPr>
        <p:txBody>
          <a:bodyPr>
            <a:normAutofit/>
          </a:bodyPr>
          <a:lstStyle/>
          <a:p>
            <a:pPr>
              <a:lnSpc>
                <a:spcPct val="90000"/>
              </a:lnSpc>
            </a:pPr>
            <a:r>
              <a:rPr lang="en-US" sz="2400" dirty="0"/>
              <a:t>Additional Personnel:  </a:t>
            </a:r>
          </a:p>
          <a:p>
            <a:pPr>
              <a:lnSpc>
                <a:spcPct val="90000"/>
              </a:lnSpc>
              <a:buFont typeface="Arial" panose="020B0604020202020204" pitchFamily="34" charset="0"/>
              <a:buChar char="•"/>
            </a:pPr>
            <a:r>
              <a:rPr lang="en-US" sz="2400" dirty="0"/>
              <a:t>	 </a:t>
            </a:r>
            <a:r>
              <a:rPr lang="en-US" sz="2400" dirty="0">
                <a:solidFill>
                  <a:schemeClr val="accent1"/>
                </a:solidFill>
              </a:rPr>
              <a:t>Peer Collaborative Teacher, 3 resource teachers, 2 Para</a:t>
            </a:r>
          </a:p>
          <a:p>
            <a:pPr marL="0" indent="0">
              <a:lnSpc>
                <a:spcPct val="90000"/>
              </a:lnSpc>
              <a:buNone/>
            </a:pPr>
            <a:r>
              <a:rPr lang="en-US" sz="2400" dirty="0">
                <a:solidFill>
                  <a:schemeClr val="accent1"/>
                </a:solidFill>
              </a:rPr>
              <a:t>	 Pros, 1 Parent Involvement Para, 1 Clerk Typist</a:t>
            </a:r>
          </a:p>
          <a:p>
            <a:pPr>
              <a:lnSpc>
                <a:spcPct val="90000"/>
              </a:lnSpc>
            </a:pPr>
            <a:r>
              <a:rPr lang="en-US" sz="2400" dirty="0"/>
              <a:t>Supplies and Materials</a:t>
            </a:r>
          </a:p>
          <a:p>
            <a:pPr>
              <a:lnSpc>
                <a:spcPct val="90000"/>
              </a:lnSpc>
            </a:pPr>
            <a:r>
              <a:rPr lang="en-US" sz="2400" dirty="0"/>
              <a:t>After-School Tutoring Program</a:t>
            </a:r>
          </a:p>
          <a:p>
            <a:pPr>
              <a:lnSpc>
                <a:spcPct val="90000"/>
              </a:lnSpc>
            </a:pPr>
            <a:r>
              <a:rPr lang="en-US" sz="2400" dirty="0"/>
              <a:t>Professional Development &amp; Training for Teachers &amp; Staff</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309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50B8-DFFC-41E8-BDF0-A7F34287F041}"/>
              </a:ext>
            </a:extLst>
          </p:cNvPr>
          <p:cNvSpPr>
            <a:spLocks noGrp="1"/>
          </p:cNvSpPr>
          <p:nvPr>
            <p:ph type="title"/>
          </p:nvPr>
        </p:nvSpPr>
        <p:spPr>
          <a:xfrm>
            <a:off x="931858" y="430490"/>
            <a:ext cx="8596668" cy="1320800"/>
          </a:xfrm>
        </p:spPr>
        <p:txBody>
          <a:bodyPr/>
          <a:lstStyle/>
          <a:p>
            <a:pPr algn="ctr"/>
            <a:r>
              <a:rPr lang="en-US" dirty="0"/>
              <a:t>Curriculum - What is your child learning and how are they being assessed</a:t>
            </a:r>
          </a:p>
        </p:txBody>
      </p:sp>
      <p:sp>
        <p:nvSpPr>
          <p:cNvPr id="3" name="Content Placeholder 2">
            <a:extLst>
              <a:ext uri="{FF2B5EF4-FFF2-40B4-BE49-F238E27FC236}">
                <a16:creationId xmlns:a16="http://schemas.microsoft.com/office/drawing/2014/main" id="{6136AC25-1739-4005-97E8-C249FEAE6425}"/>
              </a:ext>
            </a:extLst>
          </p:cNvPr>
          <p:cNvSpPr>
            <a:spLocks noGrp="1"/>
          </p:cNvSpPr>
          <p:nvPr>
            <p:ph idx="1"/>
          </p:nvPr>
        </p:nvSpPr>
        <p:spPr>
          <a:xfrm>
            <a:off x="760202" y="1924919"/>
            <a:ext cx="8768324" cy="3880773"/>
          </a:xfrm>
        </p:spPr>
        <p:txBody>
          <a:bodyPr vert="horz" lIns="91440" tIns="45720" rIns="91440" bIns="45720" rtlCol="0" anchor="t">
            <a:normAutofit/>
          </a:bodyPr>
          <a:lstStyle/>
          <a:p>
            <a:pPr marL="0" indent="0" algn="ctr">
              <a:buNone/>
            </a:pPr>
            <a:r>
              <a:rPr lang="en-US" dirty="0">
                <a:highlight>
                  <a:srgbClr val="FFFF00"/>
                </a:highlight>
              </a:rPr>
              <a:t> </a:t>
            </a:r>
          </a:p>
          <a:p>
            <a:r>
              <a:rPr lang="en-US" u="sng" dirty="0"/>
              <a:t>Reading Curriculum</a:t>
            </a:r>
            <a:r>
              <a:rPr lang="en-US" dirty="0"/>
              <a:t>:  Really Great Reading, Reading Street K-3, Ready Gen 4/5, Math:  Go Math K-5, Science McGraw Hill</a:t>
            </a:r>
          </a:p>
          <a:p>
            <a:r>
              <a:rPr lang="en-US" dirty="0"/>
              <a:t>What assessments are expected to be administered this year and approximate dates?</a:t>
            </a:r>
          </a:p>
          <a:p>
            <a:pPr>
              <a:buFont typeface="Arial" panose="020B0604020202020204" pitchFamily="34" charset="0"/>
              <a:buChar char="•"/>
            </a:pPr>
            <a:r>
              <a:rPr lang="en-US" u="sng" dirty="0"/>
              <a:t>Assessments </a:t>
            </a:r>
            <a:r>
              <a:rPr lang="en-US" dirty="0"/>
              <a:t>include BOY (September), MOY (January), EOY (May) </a:t>
            </a:r>
            <a:r>
              <a:rPr lang="en-US" dirty="0" err="1"/>
              <a:t>iReady</a:t>
            </a:r>
            <a:r>
              <a:rPr lang="en-US" dirty="0"/>
              <a:t>, STAR Early Literacy (Kinder) and ongoing formative assessments in class</a:t>
            </a:r>
          </a:p>
          <a:p>
            <a:r>
              <a:rPr lang="en-US" dirty="0"/>
              <a:t>What </a:t>
            </a:r>
            <a:r>
              <a:rPr lang="en-US" u="sng" dirty="0"/>
              <a:t>interventions</a:t>
            </a:r>
            <a:r>
              <a:rPr lang="en-US" dirty="0"/>
              <a:t> do we provide to struggling students?  </a:t>
            </a:r>
          </a:p>
          <a:p>
            <a:pPr>
              <a:buFont typeface="Arial" panose="020B0604020202020204" pitchFamily="34" charset="0"/>
              <a:buChar char="•"/>
            </a:pPr>
            <a:r>
              <a:rPr lang="en-US" dirty="0"/>
              <a:t>WIN Time is built around the standards that students need to master providing both intervention and enrichment to individual students.</a:t>
            </a:r>
          </a:p>
        </p:txBody>
      </p:sp>
    </p:spTree>
    <p:extLst>
      <p:ext uri="{BB962C8B-B14F-4D97-AF65-F5344CB8AC3E}">
        <p14:creationId xmlns:p14="http://schemas.microsoft.com/office/powerpoint/2010/main" val="705564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616306" y="202676"/>
            <a:ext cx="8596668" cy="1320800"/>
          </a:xfrm>
        </p:spPr>
        <p:txBody>
          <a:bodyPr>
            <a:normAutofit fontScale="90000"/>
          </a:bodyPr>
          <a:lstStyle/>
          <a:p>
            <a:pPr algn="ctr"/>
            <a:r>
              <a:rPr lang="en-US" sz="4400" dirty="0"/>
              <a:t>What’s included in the school’s Parent and Family Engagement Plan?</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9780700" cy="4494735"/>
          </a:xfrm>
        </p:spPr>
        <p:txBody>
          <a:bodyPr>
            <a:normAutofit fontScale="85000" lnSpcReduction="20000"/>
          </a:bodyPr>
          <a:lstStyle/>
          <a:p>
            <a:pPr marL="400050"/>
            <a:r>
              <a:rPr lang="en-US" sz="2400" dirty="0"/>
              <a:t>How parents/families can be involved in decision-making and activities</a:t>
            </a:r>
          </a:p>
          <a:p>
            <a:pPr marL="400050">
              <a:buFont typeface="Arial" panose="020B0604020202020204" pitchFamily="34" charset="0"/>
              <a:buChar char="•"/>
            </a:pPr>
            <a:r>
              <a:rPr lang="en-US" sz="2400" dirty="0">
                <a:solidFill>
                  <a:schemeClr val="accent1"/>
                </a:solidFill>
              </a:rPr>
              <a:t>School Advisory Council (SAC), PTO, Conferences, Volunteering, </a:t>
            </a:r>
            <a:r>
              <a:rPr lang="en-US" sz="2400" dirty="0" err="1">
                <a:solidFill>
                  <a:schemeClr val="accent1"/>
                </a:solidFill>
              </a:rPr>
              <a:t>etc</a:t>
            </a:r>
            <a:endParaRPr lang="en-US" sz="2400" dirty="0">
              <a:solidFill>
                <a:schemeClr val="accent1"/>
              </a:solidFill>
            </a:endParaRPr>
          </a:p>
          <a:p>
            <a:pPr marL="57150" indent="0">
              <a:buNone/>
            </a:pPr>
            <a:endParaRPr lang="en-US" sz="2400" dirty="0"/>
          </a:p>
          <a:p>
            <a:pPr marL="400050"/>
            <a:r>
              <a:rPr lang="en-US" sz="2400" dirty="0"/>
              <a:t>How family engagement funds are being used</a:t>
            </a:r>
          </a:p>
          <a:p>
            <a:pPr marL="400050">
              <a:buFont typeface="Arial" panose="020B0604020202020204" pitchFamily="34" charset="0"/>
              <a:buChar char="•"/>
            </a:pPr>
            <a:r>
              <a:rPr lang="en-US" sz="2400" dirty="0">
                <a:solidFill>
                  <a:schemeClr val="accent1"/>
                </a:solidFill>
              </a:rPr>
              <a:t>Para-Pro, supplies &amp; materials for family events</a:t>
            </a:r>
          </a:p>
          <a:p>
            <a:pPr marL="57150" indent="0">
              <a:buNone/>
            </a:pPr>
            <a:endParaRPr lang="en-US" sz="2400" dirty="0"/>
          </a:p>
          <a:p>
            <a:pPr marL="400050"/>
            <a:r>
              <a:rPr lang="en-US" sz="2400" dirty="0">
                <a:solidFill>
                  <a:schemeClr val="accent1"/>
                </a:solidFill>
              </a:rPr>
              <a:t>How information and training will be provided to parents/families</a:t>
            </a:r>
          </a:p>
          <a:p>
            <a:pPr marL="400050">
              <a:buFont typeface="Arial" panose="020B0604020202020204" pitchFamily="34" charset="0"/>
              <a:buChar char="•"/>
            </a:pPr>
            <a:r>
              <a:rPr lang="en-US" sz="2400" dirty="0"/>
              <a:t>Monthly family events are planned </a:t>
            </a:r>
          </a:p>
          <a:p>
            <a:pPr marL="57150" indent="0">
              <a:buNone/>
            </a:pPr>
            <a:endParaRPr lang="en-US" sz="2400" dirty="0"/>
          </a:p>
          <a:p>
            <a:pPr marL="400050"/>
            <a:r>
              <a:rPr lang="en-US" sz="2400" dirty="0">
                <a:solidFill>
                  <a:schemeClr val="accent1"/>
                </a:solidFill>
              </a:rPr>
              <a:t>How the school will build capacity in parents/families and staff for strong family engagement</a:t>
            </a:r>
          </a:p>
          <a:p>
            <a:pPr marL="400050">
              <a:buFont typeface="Arial" panose="020B0604020202020204" pitchFamily="34" charset="0"/>
              <a:buChar char="•"/>
            </a:pPr>
            <a:r>
              <a:rPr lang="en-US" sz="2400" dirty="0"/>
              <a:t>Monthly newsletters with academic and social-emotional supports</a:t>
            </a:r>
          </a:p>
          <a:p>
            <a:pPr marL="0" indent="0">
              <a:buNone/>
            </a:pPr>
            <a:endParaRPr lang="en-US" sz="2400"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1922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a:bodyPr>
          <a:lstStyle/>
          <a:p>
            <a:pPr algn="ctr"/>
            <a:r>
              <a:rPr lang="en-US" sz="4400" dirty="0"/>
              <a:t>How can parents be involved?</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8596668" cy="4160698"/>
          </a:xfrm>
        </p:spPr>
        <p:txBody>
          <a:bodyPr>
            <a:normAutofit fontScale="62500" lnSpcReduction="20000"/>
          </a:bodyPr>
          <a:lstStyle/>
          <a:p>
            <a:pPr marL="400050">
              <a:lnSpc>
                <a:spcPct val="110000"/>
              </a:lnSpc>
            </a:pPr>
            <a:r>
              <a:rPr lang="en-US" sz="3800" dirty="0"/>
              <a:t>Participate in the development of the Home/School Compact</a:t>
            </a:r>
          </a:p>
          <a:p>
            <a:pPr marL="400050">
              <a:lnSpc>
                <a:spcPct val="110000"/>
              </a:lnSpc>
            </a:pPr>
            <a:r>
              <a:rPr lang="en-US" sz="3800" dirty="0"/>
              <a:t>Participate in the development of the school’s Parent Involvement Policy</a:t>
            </a:r>
          </a:p>
          <a:p>
            <a:pPr marL="400050">
              <a:lnSpc>
                <a:spcPct val="110000"/>
              </a:lnSpc>
            </a:pPr>
            <a:r>
              <a:rPr lang="en-US" sz="3800" dirty="0"/>
              <a:t>Participate in the development of the School Improvement Plan</a:t>
            </a:r>
          </a:p>
          <a:p>
            <a:pPr marL="400050">
              <a:lnSpc>
                <a:spcPct val="110000"/>
              </a:lnSpc>
            </a:pPr>
            <a:r>
              <a:rPr lang="en-US" sz="3800" dirty="0"/>
              <a:t>Participate in planning the parent involvement program and activities</a:t>
            </a:r>
          </a:p>
          <a:p>
            <a:pPr marL="400050">
              <a:lnSpc>
                <a:spcPct val="110000"/>
              </a:lnSpc>
            </a:pPr>
            <a:r>
              <a:rPr lang="en-US" sz="3800" dirty="0"/>
              <a:t>Participate in parent workshops at the school</a:t>
            </a:r>
          </a:p>
          <a:p>
            <a:pPr marL="400050">
              <a:lnSpc>
                <a:spcPct val="110000"/>
              </a:lnSpc>
            </a:pPr>
            <a:r>
              <a:rPr lang="en-US" sz="3800" dirty="0"/>
              <a:t>Become a parent volunteer</a:t>
            </a:r>
          </a:p>
          <a:p>
            <a:pPr marL="0" indent="0">
              <a:buNone/>
            </a:pPr>
            <a:endParaRPr lang="en-US" sz="2400"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2585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438E57-F9BE-4784-BD4F-7D60F969B8B4}"/>
              </a:ext>
            </a:extLst>
          </p:cNvPr>
          <p:cNvSpPr>
            <a:spLocks noGrp="1"/>
          </p:cNvSpPr>
          <p:nvPr>
            <p:ph type="title"/>
          </p:nvPr>
        </p:nvSpPr>
        <p:spPr>
          <a:xfrm>
            <a:off x="1333502" y="609600"/>
            <a:ext cx="8596668" cy="1320800"/>
          </a:xfrm>
        </p:spPr>
        <p:txBody>
          <a:bodyPr>
            <a:normAutofit fontScale="90000"/>
          </a:bodyPr>
          <a:lstStyle/>
          <a:p>
            <a:pPr algn="ctr"/>
            <a:r>
              <a:rPr lang="en-US" sz="4400" dirty="0"/>
              <a:t>What is the</a:t>
            </a:r>
            <a:br>
              <a:rPr lang="en-US" sz="4400" dirty="0"/>
            </a:br>
            <a:r>
              <a:rPr lang="en-US" sz="4400" dirty="0"/>
              <a:t>School-Parent Compact?</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C09152F-34F0-4926-A242-3A039080CA6D}"/>
              </a:ext>
            </a:extLst>
          </p:cNvPr>
          <p:cNvSpPr>
            <a:spLocks noGrp="1"/>
          </p:cNvSpPr>
          <p:nvPr>
            <p:ph idx="1"/>
          </p:nvPr>
        </p:nvSpPr>
        <p:spPr>
          <a:xfrm>
            <a:off x="1333502" y="2160589"/>
            <a:ext cx="8596668" cy="3880773"/>
          </a:xfrm>
        </p:spPr>
        <p:txBody>
          <a:bodyPr>
            <a:normAutofit/>
          </a:bodyPr>
          <a:lstStyle/>
          <a:p>
            <a:pPr marL="0" indent="0">
              <a:buNone/>
            </a:pPr>
            <a:r>
              <a:rPr lang="en-US" sz="2400" dirty="0"/>
              <a:t>The compact is a commitment from the school, the parent, and the student to share in the responsibility for improved academic achievement.</a:t>
            </a:r>
          </a:p>
          <a:p>
            <a:pPr marL="400050">
              <a:lnSpc>
                <a:spcPct val="90000"/>
              </a:lnSpc>
            </a:pPr>
            <a:r>
              <a:rPr lang="en-US" sz="2400" dirty="0"/>
              <a:t>You, as Title I Parents, have the right to be involved in the development of the School-Parent Compact</a:t>
            </a:r>
          </a:p>
          <a:p>
            <a:pPr marL="400050">
              <a:lnSpc>
                <a:spcPct val="90000"/>
              </a:lnSpc>
            </a:pPr>
            <a:r>
              <a:rPr lang="en-US" sz="2400" dirty="0"/>
              <a:t>These compacts are developed with input from ALL stakeholders and are then signed by the teacher, parent, and the child</a:t>
            </a:r>
          </a:p>
          <a:p>
            <a:pPr marL="0" indent="0">
              <a:buNone/>
            </a:pPr>
            <a:endParaRPr lang="en-US" sz="2400"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0755540"/>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44546A"/>
      </a:dk2>
      <a:lt2>
        <a:srgbClr val="E7E6E6"/>
      </a:lt2>
      <a:accent1>
        <a:srgbClr val="F68721"/>
      </a:accent1>
      <a:accent2>
        <a:srgbClr val="FEBF4B"/>
      </a:accent2>
      <a:accent3>
        <a:srgbClr val="ADD1EF"/>
      </a:accent3>
      <a:accent4>
        <a:srgbClr val="FFFFFF"/>
      </a:accent4>
      <a:accent5>
        <a:srgbClr val="0563C1"/>
      </a:accent5>
      <a:accent6>
        <a:srgbClr val="70AD47"/>
      </a:accent6>
      <a:hlink>
        <a:srgbClr val="44546A"/>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170A8246A054184B9DCB4761397AF" ma:contentTypeVersion="10" ma:contentTypeDescription="Create a new document." ma:contentTypeScope="" ma:versionID="0690608c07642809245a2464f7661837">
  <xsd:schema xmlns:xsd="http://www.w3.org/2001/XMLSchema" xmlns:xs="http://www.w3.org/2001/XMLSchema" xmlns:p="http://schemas.microsoft.com/office/2006/metadata/properties" xmlns:ns3="b2371f3c-40e9-459e-957e-1f9f673966a7" targetNamespace="http://schemas.microsoft.com/office/2006/metadata/properties" ma:root="true" ma:fieldsID="f3b6d861cbe535d6c3e06f1f635e2636" ns3:_="">
    <xsd:import namespace="b2371f3c-40e9-459e-957e-1f9f673966a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371f3c-40e9-459e-957e-1f9f67396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F7EDF1-0110-465C-9484-517CD16A5AE0}">
  <ds:schemaRefs>
    <ds:schemaRef ds:uri="http://schemas.microsoft.com/office/2006/metadata/properties"/>
    <ds:schemaRef ds:uri="http://purl.org/dc/dcmitype/"/>
    <ds:schemaRef ds:uri="http://schemas.microsoft.com/office/2006/documentManagement/types"/>
    <ds:schemaRef ds:uri="http://www.w3.org/XML/1998/namespace"/>
    <ds:schemaRef ds:uri="http://purl.org/dc/terms/"/>
    <ds:schemaRef ds:uri="http://purl.org/dc/elements/1.1/"/>
    <ds:schemaRef ds:uri="b2371f3c-40e9-459e-957e-1f9f673966a7"/>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F95F38D-CDB8-4527-B425-17BF7E682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371f3c-40e9-459e-957e-1f9f673966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FCF972-ED15-4E65-BB12-32CFAD0B1C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1805</TotalTime>
  <Words>1108</Words>
  <Application>Microsoft Office PowerPoint</Application>
  <PresentationFormat>Widescreen</PresentationFormat>
  <Paragraphs>108</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inherit</vt:lpstr>
      <vt:lpstr>Trebuchet MS</vt:lpstr>
      <vt:lpstr>Wingdings</vt:lpstr>
      <vt:lpstr>Wingdings 3</vt:lpstr>
      <vt:lpstr>Facet</vt:lpstr>
      <vt:lpstr>SY 2020-21 Annual  Title I Meeting</vt:lpstr>
      <vt:lpstr>Why are we here?</vt:lpstr>
      <vt:lpstr>What does it mean to be a Title I School?</vt:lpstr>
      <vt:lpstr> Title I Funding</vt:lpstr>
      <vt:lpstr>River Hall Elementary How are the funds spent?</vt:lpstr>
      <vt:lpstr>Curriculum - What is your child learning and how are they being assessed</vt:lpstr>
      <vt:lpstr>What’s included in the school’s Parent and Family Engagement Plan?</vt:lpstr>
      <vt:lpstr>How can parents be involved?</vt:lpstr>
      <vt:lpstr>What is the School-Parent Compact?</vt:lpstr>
      <vt:lpstr>How do I request the qualifications of my child’s teachers?</vt:lpstr>
      <vt:lpstr>River Hall Elementary FY 21 Achievement Goals</vt:lpstr>
      <vt:lpstr>Title I Annual Meeting Parent Survey</vt:lpstr>
      <vt:lpstr>Title I Annual Meeting Parent Survey </vt:lpstr>
      <vt:lpstr>Your Involvement is Key to Your Child’s Success!</vt:lpstr>
      <vt:lpstr>School 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 2019-20 Annual  Title I Meeting</dc:title>
  <dc:creator>Olguin, Oscar</dc:creator>
  <cp:lastModifiedBy>Stubelt, Angela</cp:lastModifiedBy>
  <cp:revision>162</cp:revision>
  <dcterms:created xsi:type="dcterms:W3CDTF">2019-04-17T12:40:45Z</dcterms:created>
  <dcterms:modified xsi:type="dcterms:W3CDTF">2021-02-02T16:59:59Z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0x0101003DB170A8246A054184B9DCB4761397AF</vt:lpwstr>
  </property>
</Properties>
</file>